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72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45" r:id="rId10"/>
    <p:sldId id="446" r:id="rId11"/>
    <p:sldId id="403" r:id="rId12"/>
    <p:sldId id="429" r:id="rId13"/>
    <p:sldId id="422" r:id="rId14"/>
    <p:sldId id="299" r:id="rId15"/>
    <p:sldId id="400" r:id="rId16"/>
    <p:sldId id="399" r:id="rId17"/>
    <p:sldId id="406" r:id="rId18"/>
    <p:sldId id="405" r:id="rId19"/>
    <p:sldId id="407" r:id="rId20"/>
    <p:sldId id="408" r:id="rId21"/>
    <p:sldId id="409" r:id="rId22"/>
    <p:sldId id="412" r:id="rId23"/>
    <p:sldId id="383" r:id="rId24"/>
    <p:sldId id="396" r:id="rId25"/>
    <p:sldId id="356" r:id="rId26"/>
    <p:sldId id="390" r:id="rId27"/>
    <p:sldId id="425" r:id="rId28"/>
    <p:sldId id="391" r:id="rId29"/>
    <p:sldId id="392" r:id="rId30"/>
    <p:sldId id="388" r:id="rId31"/>
    <p:sldId id="415" r:id="rId32"/>
    <p:sldId id="426" r:id="rId33"/>
    <p:sldId id="393" r:id="rId34"/>
    <p:sldId id="394" r:id="rId35"/>
    <p:sldId id="395" r:id="rId36"/>
    <p:sldId id="402" r:id="rId37"/>
    <p:sldId id="419" r:id="rId38"/>
    <p:sldId id="433" r:id="rId39"/>
    <p:sldId id="430" r:id="rId40"/>
    <p:sldId id="401" r:id="rId41"/>
    <p:sldId id="303" r:id="rId42"/>
    <p:sldId id="417" r:id="rId43"/>
    <p:sldId id="416" r:id="rId44"/>
    <p:sldId id="397" r:id="rId45"/>
    <p:sldId id="432" r:id="rId46"/>
    <p:sldId id="442" r:id="rId47"/>
    <p:sldId id="443" r:id="rId48"/>
    <p:sldId id="418" r:id="rId49"/>
    <p:sldId id="434" r:id="rId50"/>
    <p:sldId id="431" r:id="rId51"/>
    <p:sldId id="361" r:id="rId52"/>
    <p:sldId id="413" r:id="rId53"/>
    <p:sldId id="414" r:id="rId54"/>
    <p:sldId id="421" r:id="rId55"/>
    <p:sldId id="420" r:id="rId56"/>
    <p:sldId id="447" r:id="rId57"/>
    <p:sldId id="444" r:id="rId58"/>
    <p:sldId id="448" r:id="rId59"/>
    <p:sldId id="424" r:id="rId60"/>
    <p:sldId id="435" r:id="rId61"/>
    <p:sldId id="437" r:id="rId62"/>
    <p:sldId id="398" r:id="rId63"/>
    <p:sldId id="382" r:id="rId64"/>
    <p:sldId id="438" r:id="rId65"/>
    <p:sldId id="441" r:id="rId66"/>
    <p:sldId id="440" r:id="rId67"/>
    <p:sldId id="436" r:id="rId68"/>
    <p:sldId id="304" r:id="rId69"/>
    <p:sldId id="439" r:id="rId70"/>
    <p:sldId id="306" r:id="rId71"/>
  </p:sldIdLst>
  <p:sldSz cx="9144000" cy="5143500" type="screen16x9"/>
  <p:notesSz cx="6858000" cy="9144000"/>
  <p:embeddedFontLst>
    <p:embeddedFont>
      <p:font typeface="Roboto" charset="0"/>
      <p:regular r:id="rId73"/>
      <p:bold r:id="rId74"/>
      <p:italic r:id="rId75"/>
      <p:boldItalic r:id="rId76"/>
    </p:embeddedFont>
    <p:embeddedFont>
      <p:font typeface="Consolas" pitchFamily="49" charset="0"/>
      <p:regular r:id="rId77"/>
      <p:bold r:id="rId78"/>
      <p:italic r:id="rId79"/>
      <p:boldItalic r:id="rId80"/>
    </p:embeddedFont>
    <p:embeddedFont>
      <p:font typeface="Calibri" pitchFamily="34" charset="0"/>
      <p:regular r:id="rId81"/>
      <p:bold r:id="rId82"/>
      <p:italic r:id="rId83"/>
      <p:boldItalic r:id="rId84"/>
    </p:embeddedFont>
    <p:embeddedFont>
      <p:font typeface="Arial Unicode MS" pitchFamily="34" charset="-128"/>
      <p:regular r:id="rId85"/>
    </p:embeddedFont>
    <p:embeddedFont>
      <p:font typeface="Segoe UI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-35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400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7204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005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6869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42246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43090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23287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24911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631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631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6634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2823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2823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979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9792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815382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189102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189102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939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=""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39768" y="1164170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593" y="2764608"/>
            <a:ext cx="75122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Минусы использования функционального программирования </a:t>
            </a:r>
            <a:r>
              <a:rPr lang="ru-RU" b="1" dirty="0" smtClean="0"/>
              <a:t>для крупных проектов</a:t>
            </a:r>
            <a:r>
              <a:rPr lang="ru-RU" dirty="0" smtClean="0"/>
              <a:t>:</a:t>
            </a:r>
          </a:p>
          <a:p>
            <a:pPr marL="342900" indent="-342900">
              <a:buAutoNum type="arabicPeriod"/>
            </a:pPr>
            <a:r>
              <a:rPr lang="ru-RU" dirty="0" smtClean="0"/>
              <a:t>Сложно управлять кодом в виду того, что</a:t>
            </a:r>
            <a:r>
              <a:rPr lang="en-US" dirty="0" smtClean="0"/>
              <a:t> </a:t>
            </a:r>
            <a:r>
              <a:rPr lang="ru-RU" dirty="0" smtClean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dirty="0" smtClean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Необходимо было копировать код и, как следствие, его дублировать.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5076493" y="1594700"/>
            <a:ext cx="796160" cy="472966"/>
          </a:xfrm>
          <a:prstGeom prst="rightArrow">
            <a:avLst>
              <a:gd name="adj1" fmla="val 50000"/>
              <a:gd name="adj2" fmla="val 95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712360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44499" y="928159"/>
            <a:ext cx="29229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267F99"/>
                </a:solidFill>
                <a:latin typeface="Consolas" panose="020B0609020204030204" pitchFamily="49" charset="0"/>
              </a:rPr>
              <a:t>Coder</a:t>
            </a:r>
            <a:endParaRPr lang="en-US" sz="1200">
              <a:latin typeface="Consolas" panose="020B0609020204030204" pitchFamily="49" charset="0"/>
            </a:endParaRPr>
          </a:p>
          <a:p>
            <a:r>
              <a:rPr lang="en-US" sz="1200">
                <a:latin typeface="Consolas" panose="020B0609020204030204" pitchFamily="49" charset="0"/>
              </a:rPr>
              <a:t>{</a:t>
            </a:r>
          </a:p>
          <a:p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;</a:t>
            </a:r>
          </a:p>
          <a:p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salary</a:t>
            </a:r>
            <a:r>
              <a:rPr lang="en-US" sz="1200">
                <a:latin typeface="Consolas" panose="020B0609020204030204" pitchFamily="49" charset="0"/>
              </a:rPr>
              <a:t>;</a:t>
            </a:r>
          </a:p>
          <a:p>
            <a:r>
              <a:rPr lang="en-US" sz="1200">
                <a:latin typeface="Consolas" panose="020B0609020204030204" pitchFamily="49" charset="0"/>
              </a:rPr>
              <a:t>    </a:t>
            </a:r>
          </a:p>
          <a:p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endParaRPr lang="en-US" sz="1200">
              <a:latin typeface="Consolas" panose="020B0609020204030204" pitchFamily="49" charset="0"/>
            </a:endParaRPr>
          </a:p>
          <a:p>
            <a:r>
              <a:rPr lang="en-US" sz="1200">
                <a:latin typeface="Consolas" panose="020B0609020204030204" pitchFamily="49" charset="0"/>
              </a:rPr>
              <a:t>    {   </a:t>
            </a:r>
          </a:p>
          <a:p>
            <a:r>
              <a:rPr lang="en-US" sz="1200">
                <a:latin typeface="Consolas" panose="020B0609020204030204" pitchFamily="49" charset="0"/>
              </a:rPr>
              <a:t>    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>
                <a:latin typeface="Consolas" panose="020B0609020204030204" pitchFamily="49" charset="0"/>
              </a:rPr>
              <a:t> { </a:t>
            </a:r>
            <a:r>
              <a:rPr lang="en-US" sz="120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>
                <a:latin typeface="Consolas" panose="020B0609020204030204" pitchFamily="49" charset="0"/>
              </a:rPr>
              <a:t>.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; }    </a:t>
            </a:r>
          </a:p>
          <a:p>
            <a:r>
              <a:rPr lang="en-US" sz="1200">
                <a:latin typeface="Consolas" panose="020B0609020204030204" pitchFamily="49" charset="0"/>
              </a:rPr>
              <a:t>    }</a:t>
            </a:r>
          </a:p>
          <a:p>
            <a:r>
              <a:rPr lang="en-US" sz="1200">
                <a:latin typeface="Consolas" panose="020B0609020204030204" pitchFamily="49" charset="0"/>
              </a:rPr>
              <a:t/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795E26"/>
                </a:solidFill>
                <a:latin typeface="Consolas" panose="020B0609020204030204" pitchFamily="49" charset="0"/>
              </a:rPr>
              <a:t>WriteCode</a:t>
            </a:r>
            <a:r>
              <a:rPr lang="en-US" sz="1200">
                <a:latin typeface="Consolas" panose="020B0609020204030204" pitchFamily="49" charset="0"/>
              </a:rPr>
              <a:t>()</a:t>
            </a:r>
          </a:p>
          <a:p>
            <a:r>
              <a:rPr lang="en-US" sz="1200"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</a:rPr>
              <a:t>        //something to do   </a:t>
            </a:r>
            <a:endParaRPr lang="en-US" sz="1200">
              <a:latin typeface="Consolas" panose="020B0609020204030204" pitchFamily="49" charset="0"/>
            </a:endParaRPr>
          </a:p>
          <a:p>
            <a:r>
              <a:rPr lang="en-US" sz="1200">
                <a:latin typeface="Consolas" panose="020B0609020204030204" pitchFamily="49" charset="0"/>
              </a:rPr>
              <a:t>    }</a:t>
            </a:r>
          </a:p>
          <a:p>
            <a:r>
              <a:rPr lang="en-US" sz="1200">
                <a:latin typeface="Consolas" panose="020B0609020204030204" pitchFamily="49" charset="0"/>
              </a:rPr>
              <a:t/>
            </a:r>
            <a:br>
              <a:rPr lang="en-US" sz="1200">
                <a:latin typeface="Consolas" panose="020B0609020204030204" pitchFamily="49" charset="0"/>
              </a:rPr>
            </a:br>
            <a:r>
              <a:rPr lang="en-US" sz="1200">
                <a:latin typeface="Consolas" panose="020B0609020204030204" pitchFamily="49" charset="0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795E26"/>
                </a:solidFill>
                <a:latin typeface="Consolas" panose="020B0609020204030204" pitchFamily="49" charset="0"/>
              </a:rPr>
              <a:t>Coder</a:t>
            </a:r>
            <a:r>
              <a:rPr lang="en-US" sz="1200">
                <a:latin typeface="Consolas" panose="020B0609020204030204" pitchFamily="49" charset="0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)</a:t>
            </a:r>
          </a:p>
          <a:p>
            <a:r>
              <a:rPr lang="en-US" sz="1200">
                <a:latin typeface="Consolas" panose="020B0609020204030204" pitchFamily="49" charset="0"/>
              </a:rPr>
              <a:t>    {   </a:t>
            </a:r>
          </a:p>
          <a:p>
            <a:r>
              <a:rPr lang="en-US" sz="1200">
                <a:latin typeface="Consolas" panose="020B0609020204030204" pitchFamily="49" charset="0"/>
              </a:rPr>
              <a:t>        </a:t>
            </a:r>
            <a:r>
              <a:rPr lang="en-US" sz="120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>
                <a:latin typeface="Consolas" panose="020B0609020204030204" pitchFamily="49" charset="0"/>
              </a:rPr>
              <a:t>.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 = </a:t>
            </a:r>
            <a:r>
              <a:rPr lang="en-US" sz="120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>
                <a:latin typeface="Consolas" panose="020B0609020204030204" pitchFamily="49" charset="0"/>
              </a:rPr>
              <a:t>;    </a:t>
            </a:r>
          </a:p>
          <a:p>
            <a:r>
              <a:rPr lang="en-US" sz="1200">
                <a:latin typeface="Consolas" panose="020B0609020204030204" pitchFamily="49" charset="0"/>
              </a:rPr>
              <a:t>    }</a:t>
            </a:r>
          </a:p>
          <a:p>
            <a:r>
              <a:rPr lang="en-US" sz="12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4800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RunEngine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…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5715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44181" y="2507288"/>
            <a:ext cx="28872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Engine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GetTwist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…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GetAir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…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angularVelocity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907931" y="1289019"/>
            <a:ext cx="278291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SuperCar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773799" y="1167724"/>
            <a:ext cx="391705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BaseClass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GetInfo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BaseClass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"in 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BaseClass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()"</a:t>
            </a:r>
            <a:r>
              <a:rPr lang="en-US" sz="12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DerivedClass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BaseClass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SomeMethod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base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GetInfo</a:t>
            </a:r>
            <a:r>
              <a:rPr lang="en-US" sz="1200" dirty="0">
                <a:latin typeface="Consolas" panose="020B0609020204030204" pitchFamily="49" charset="0"/>
              </a:rPr>
              <a:t>();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DerivedClass</a:t>
            </a:r>
            <a:r>
              <a:rPr lang="en-US" sz="1200" dirty="0">
                <a:latin typeface="Consolas" panose="020B0609020204030204" pitchFamily="49" charset="0"/>
              </a:rPr>
              <a:t>() 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base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63345" y="1163175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sz="1200" dirty="0"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200" dirty="0">
                <a:latin typeface="Consolas" panose="020B0609020204030204" pitchFamily="49" charset="0"/>
              </a:rPr>
              <a:t>);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latin typeface="Consolas" panose="020B0609020204030204" pitchFamily="49" charset="0"/>
              </a:rPr>
              <a:t>);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41315" y="1199326"/>
            <a:ext cx="414953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</a:t>
            </a:r>
            <a:r>
              <a:rPr lang="ru-RU" dirty="0" smtClean="0"/>
              <a:t>методов</a:t>
            </a:r>
            <a:r>
              <a:rPr lang="en-US" dirty="0" smtClean="0"/>
              <a:t>.</a:t>
            </a:r>
            <a:endParaRPr lang="ru-RU" dirty="0" smtClean="0"/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91363" y="1691231"/>
            <a:ext cx="34211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370632" y="1139687"/>
            <a:ext cx="3320218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  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511337" y="1177787"/>
            <a:ext cx="417951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 smtClean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на паттерне «Мост»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3232149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/>
              <a:t>Абстракция будет делегировать работу одному из объектов реализаций. Причём, реализации можно будет </a:t>
            </a:r>
            <a:r>
              <a:rPr lang="ru-RU" dirty="0" err="1" smtClean="0"/>
              <a:t>взаимозаменять</a:t>
            </a:r>
            <a:r>
              <a:rPr lang="ru-RU" dirty="0" smtClean="0"/>
              <a:t>, но только при условии, что все они будут следовать общему интерфейсу.</a:t>
            </a:r>
          </a:p>
          <a:p>
            <a:pPr lvl="0" indent="-34290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/>
              <a:t>Таким образом, вы сможете изменять графический интерфейс приложения, не трогая низкоуровневый код работы с операционной системой. 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AutoShape 6" descr="Вариант кросс-платформенной архитектур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C:\Users\pavel\Downloads\bridge-2-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5548" y="1257299"/>
            <a:ext cx="4978402" cy="311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 предприятии требовалось реализовать получение одних и тех же данных из разных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CAD-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систем. Данные на выходе имели один и тот же вид.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Если реализовать интерфейсы под любой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то результат был бы такой же.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0" y="1258687"/>
            <a:ext cx="5884862" cy="24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объектов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типа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классов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из п.3.1 –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3.6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Вывести в цикле строку для каждого животного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animal.GetName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()}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{animal.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3.7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из пары описанных объектов каждого из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интерфейсов в п.2</a:t>
            </a:r>
            <a:b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Пример: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[] fl = new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[]{ new Duck(), new Eagle()};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3.8 Вызвать в цикле для каждого члена массива интерфейсный метод</a:t>
            </a:r>
            <a:r>
              <a:rPr lang="en-US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896770" y="1009925"/>
            <a:ext cx="37940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latin typeface="Consolas" panose="020B0609020204030204" pitchFamily="49" charset="0"/>
              </a:rPr>
              <a:t> +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latin typeface="Consolas" panose="020B0609020204030204" pitchFamily="49" charset="0"/>
              </a:rPr>
              <a:t> +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в наличии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Требовалась определенная сортировка массивов данных в зависимости от того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их содержимого.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8074" y="1238250"/>
            <a:ext cx="5632701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781624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781624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</a:p>
          <a:p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 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399655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Процедурное </a:t>
            </a:r>
            <a:r>
              <a:rPr lang="ru-RU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перемешанного кода — «спагетти-кода» или «лапши».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50" y="1298093"/>
            <a:ext cx="3878490" cy="25856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824798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5881</TotalTime>
  <Words>2578</Words>
  <Application>Microsoft Office PowerPoint</Application>
  <PresentationFormat>Экран (16:9)</PresentationFormat>
  <Paragraphs>572</Paragraphs>
  <Slides>70</Slides>
  <Notes>70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81" baseType="lpstr">
      <vt:lpstr>Arial</vt:lpstr>
      <vt:lpstr>Roboto</vt:lpstr>
      <vt:lpstr>Consolas</vt:lpstr>
      <vt:lpstr>HeliosExtC</vt:lpstr>
      <vt:lpstr>Calibri</vt:lpstr>
      <vt:lpstr>Arial Unicode MS</vt:lpstr>
      <vt:lpstr>Segoe UI</vt:lpstr>
      <vt:lpstr>Wingdings</vt:lpstr>
      <vt:lpstr>Avenir</vt:lpstr>
      <vt:lpstr>Courier New</vt:lpstr>
      <vt:lpstr>Светлая тема</vt:lpstr>
      <vt:lpstr>ООП</vt:lpstr>
      <vt:lpstr>Слайд 2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Пример на паттерне «Мост»</vt:lpstr>
      <vt:lpstr>Пример из практики 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Пример из практики </vt:lpstr>
      <vt:lpstr>Для любителей видеоигр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Ключевое слово new 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571</cp:revision>
  <dcterms:modified xsi:type="dcterms:W3CDTF">2025-06-20T10:00:00Z</dcterms:modified>
</cp:coreProperties>
</file>